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hero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577840" cy="6858000"/>
          </a:xfrm>
          <a:prstGeom prst="rect">
            <a:avLst/>
          </a:prstGeom>
          <a:solidFill>
            <a:srgbClr val="2F2B25">
              <a:alpha val="94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20624" y="329184"/>
            <a:ext cx="2130552" cy="1015293"/>
          </a:xfrm>
          <a:prstGeom prst="roundRect">
            <a:avLst>
              <a:gd name="adj" fmla="val 3603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84048"/>
            <a:ext cx="1874520" cy="9055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58368" y="1417320"/>
            <a:ext cx="4480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COMPANY PRESENTATION</a:t>
            </a:r>
            <a:endParaRPr lang="en-US" sz="950" dirty="0"/>
          </a:p>
        </p:txBody>
      </p:sp>
      <p:sp>
        <p:nvSpPr>
          <p:cNvPr id="7" name="Text 3"/>
          <p:cNvSpPr/>
          <p:nvPr/>
        </p:nvSpPr>
        <p:spPr>
          <a:xfrm>
            <a:off x="658368" y="1783080"/>
            <a:ext cx="457200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360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Africa</a:t>
            </a:r>
            <a:endParaRPr lang="en-US" sz="3600" dirty="0"/>
          </a:p>
          <a:p>
            <a:pPr indent="0" marL="0">
              <a:buNone/>
            </a:pPr>
            <a:r>
              <a:rPr lang="en-US" sz="360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Production Partner</a:t>
            </a:r>
            <a:endParaRPr lang="en-US" sz="3600" dirty="0"/>
          </a:p>
        </p:txBody>
      </p:sp>
      <p:sp>
        <p:nvSpPr>
          <p:cNvPr id="8" name="Text 4"/>
          <p:cNvSpPr/>
          <p:nvPr/>
        </p:nvSpPr>
        <p:spPr>
          <a:xfrm>
            <a:off x="658368" y="3703320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Rooted stories. Global screens.</a:t>
            </a:r>
            <a:endParaRPr lang="en-US" sz="1900" dirty="0"/>
          </a:p>
          <a:p>
            <a:pPr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Field-tested execution.</a:t>
            </a:r>
            <a:endParaRPr lang="en-US" sz="1900" dirty="0"/>
          </a:p>
        </p:txBody>
      </p:sp>
      <p:sp>
        <p:nvSpPr>
          <p:cNvPr id="9" name="Shape 5"/>
          <p:cNvSpPr/>
          <p:nvPr/>
        </p:nvSpPr>
        <p:spPr>
          <a:xfrm>
            <a:off x="658368" y="4681728"/>
            <a:ext cx="960120" cy="54864"/>
          </a:xfrm>
          <a:prstGeom prst="rect">
            <a:avLst/>
          </a:prstGeom>
          <a:solidFill>
            <a:srgbClr val="C79549"/>
          </a:solidFill>
          <a:ln w="12700">
            <a:solidFill>
              <a:srgbClr val="C79549">
                <a:alpha val="0"/>
              </a:srgbClr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8368" y="4901184"/>
            <a:ext cx="42976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2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Kenya-based | East Africa experience | UAE &amp; Canada ties | 25+ years in film</a:t>
            </a:r>
            <a:endParaRPr lang="en-US" sz="1250" dirty="0"/>
          </a:p>
        </p:txBody>
      </p:sp>
      <p:sp>
        <p:nvSpPr>
          <p:cNvPr id="11" name="Text 7"/>
          <p:cNvSpPr/>
          <p:nvPr/>
        </p:nvSpPr>
        <p:spPr>
          <a:xfrm>
            <a:off x="658368" y="5925312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7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Plan Africa there will be no need for Plan B.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field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566928"/>
            <a:ext cx="5394960" cy="5650992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94944" y="740664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795528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2960" y="1600200"/>
            <a:ext cx="47365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LOCAL INTELLIGENCE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822960" y="1929384"/>
            <a:ext cx="4736592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48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Translating challenging environments into workable plans</a:t>
            </a:r>
            <a:endParaRPr lang="en-US" sz="2480" dirty="0"/>
          </a:p>
        </p:txBody>
      </p:sp>
      <p:sp>
        <p:nvSpPr>
          <p:cNvPr id="8" name="Text 4"/>
          <p:cNvSpPr/>
          <p:nvPr/>
        </p:nvSpPr>
        <p:spPr>
          <a:xfrm>
            <a:off x="822960" y="3374136"/>
            <a:ext cx="4736592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Terrain, weather, roads, community protocols, supplier reliability and official permissions can shape the shoot. Plan Africa turns those variables into a clear production plan.</a:t>
            </a:r>
            <a:endParaRPr lang="en-US" sz="1340" dirty="0"/>
          </a:p>
        </p:txBody>
      </p:sp>
      <p:sp>
        <p:nvSpPr>
          <p:cNvPr id="9" name="Text 5"/>
          <p:cNvSpPr/>
          <p:nvPr/>
        </p:nvSpPr>
        <p:spPr>
          <a:xfrm>
            <a:off x="822960" y="4581144"/>
            <a:ext cx="4736592" cy="13167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1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Risk and field-readiness planning</a:t>
            </a:r>
            <a:endParaRPr lang="en-US" sz="131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1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Cultural and community briefings</a:t>
            </a:r>
            <a:endParaRPr lang="en-US" sz="131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1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Safety, medical and emergency routing where required</a:t>
            </a:r>
            <a:endParaRPr lang="en-US" sz="131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1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Real-time issue resolution during the shoot</a:t>
            </a:r>
            <a:endParaRPr lang="en-US" sz="131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community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080760" y="658368"/>
            <a:ext cx="5376672" cy="5532120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272784" y="841248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96112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46520" y="1737360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BEYOND FILM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6446520" y="2075688"/>
            <a:ext cx="4572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67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Contracted logistics for African projects</a:t>
            </a:r>
            <a:endParaRPr lang="en-US" sz="2670" dirty="0"/>
          </a:p>
        </p:txBody>
      </p:sp>
      <p:sp>
        <p:nvSpPr>
          <p:cNvPr id="8" name="Text 4"/>
          <p:cNvSpPr/>
          <p:nvPr/>
        </p:nvSpPr>
        <p:spPr>
          <a:xfrm>
            <a:off x="6446520" y="3246120"/>
            <a:ext cx="4526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38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same field intelligence used for productions can support NGOs, research teams, corporate missions, infrastructure site visits and institutional assignments.</a:t>
            </a:r>
            <a:endParaRPr lang="en-US" sz="1380" dirty="0"/>
          </a:p>
        </p:txBody>
      </p:sp>
      <p:sp>
        <p:nvSpPr>
          <p:cNvPr id="9" name="Text 5"/>
          <p:cNvSpPr/>
          <p:nvPr/>
        </p:nvSpPr>
        <p:spPr>
          <a:xfrm>
            <a:off x="6446520" y="4370832"/>
            <a:ext cx="4526280" cy="1417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Site scouting and feasibility checks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Partner and supplier identification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Transport, accommodation and field movement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Guides, translators and local liaison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Ground intelligence and operating briefings</a:t>
            </a:r>
            <a:endParaRPr lang="en-US" sz="132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F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location_right_strip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320" y="0"/>
            <a:ext cx="5059375" cy="6858000"/>
          </a:xfrm>
          <a:prstGeom prst="rect">
            <a:avLst/>
          </a:prstGeom>
        </p:spPr>
      </p:pic>
      <p:pic>
        <p:nvPicPr>
          <p:cNvPr id="3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20040"/>
            <a:ext cx="1298448" cy="62727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1097280"/>
            <a:ext cx="4114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WE WORK</a:t>
            </a:r>
            <a:endParaRPr lang="en-US" sz="850" dirty="0"/>
          </a:p>
        </p:txBody>
      </p:sp>
      <p:sp>
        <p:nvSpPr>
          <p:cNvPr id="5" name="Text 1"/>
          <p:cNvSpPr/>
          <p:nvPr/>
        </p:nvSpPr>
        <p:spPr>
          <a:xfrm>
            <a:off x="658368" y="1444752"/>
            <a:ext cx="58064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practical operating model from brief to wrap</a:t>
            </a:r>
            <a:endParaRPr lang="en-US" sz="2800" dirty="0"/>
          </a:p>
        </p:txBody>
      </p:sp>
      <p:sp>
        <p:nvSpPr>
          <p:cNvPr id="6" name="Shape 2"/>
          <p:cNvSpPr/>
          <p:nvPr/>
        </p:nvSpPr>
        <p:spPr>
          <a:xfrm>
            <a:off x="658368" y="2542032"/>
            <a:ext cx="658368" cy="493776"/>
          </a:xfrm>
          <a:prstGeom prst="rect">
            <a:avLst/>
          </a:prstGeom>
          <a:solidFill>
            <a:srgbClr val="A66A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68096" y="2660904"/>
            <a:ext cx="411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481328" y="2569464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3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Brief and feasibility</a:t>
            </a:r>
            <a:endParaRPr lang="en-US" sz="1230" dirty="0"/>
          </a:p>
        </p:txBody>
      </p:sp>
      <p:sp>
        <p:nvSpPr>
          <p:cNvPr id="9" name="Text 5"/>
          <p:cNvSpPr/>
          <p:nvPr/>
        </p:nvSpPr>
        <p:spPr>
          <a:xfrm>
            <a:off x="3749040" y="2569464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Clarify intent, budget, constraints and risk tolerance.</a:t>
            </a:r>
            <a:endParaRPr lang="en-US" sz="940" dirty="0"/>
          </a:p>
        </p:txBody>
      </p:sp>
      <p:sp>
        <p:nvSpPr>
          <p:cNvPr id="10" name="Shape 6"/>
          <p:cNvSpPr/>
          <p:nvPr/>
        </p:nvSpPr>
        <p:spPr>
          <a:xfrm>
            <a:off x="658368" y="3154680"/>
            <a:ext cx="658368" cy="493776"/>
          </a:xfrm>
          <a:prstGeom prst="rect">
            <a:avLst/>
          </a:prstGeom>
          <a:solidFill>
            <a:srgbClr val="5D6B4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8096" y="3273552"/>
            <a:ext cx="411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1481328" y="3182112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3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Scout and secure</a:t>
            </a:r>
            <a:endParaRPr lang="en-US" sz="1230" dirty="0"/>
          </a:p>
        </p:txBody>
      </p:sp>
      <p:sp>
        <p:nvSpPr>
          <p:cNvPr id="13" name="Text 9"/>
          <p:cNvSpPr/>
          <p:nvPr/>
        </p:nvSpPr>
        <p:spPr>
          <a:xfrm>
            <a:off x="3749040" y="3182112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Identify sites, assess access and engage stakeholders.</a:t>
            </a:r>
            <a:endParaRPr lang="en-US" sz="940" dirty="0"/>
          </a:p>
        </p:txBody>
      </p:sp>
      <p:sp>
        <p:nvSpPr>
          <p:cNvPr id="14" name="Shape 10"/>
          <p:cNvSpPr/>
          <p:nvPr/>
        </p:nvSpPr>
        <p:spPr>
          <a:xfrm>
            <a:off x="658368" y="3767328"/>
            <a:ext cx="658368" cy="493776"/>
          </a:xfrm>
          <a:prstGeom prst="rect">
            <a:avLst/>
          </a:prstGeom>
          <a:solidFill>
            <a:srgbClr val="A66A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68096" y="3886200"/>
            <a:ext cx="411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1481328" y="3794760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3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Build the ground plan</a:t>
            </a:r>
            <a:endParaRPr lang="en-US" sz="1230" dirty="0"/>
          </a:p>
        </p:txBody>
      </p:sp>
      <p:sp>
        <p:nvSpPr>
          <p:cNvPr id="17" name="Text 13"/>
          <p:cNvSpPr/>
          <p:nvPr/>
        </p:nvSpPr>
        <p:spPr>
          <a:xfrm>
            <a:off x="3749040" y="3794760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 the schedule, permits, logistics and contingency structure.</a:t>
            </a:r>
            <a:endParaRPr lang="en-US" sz="940" dirty="0"/>
          </a:p>
        </p:txBody>
      </p:sp>
      <p:sp>
        <p:nvSpPr>
          <p:cNvPr id="18" name="Shape 14"/>
          <p:cNvSpPr/>
          <p:nvPr/>
        </p:nvSpPr>
        <p:spPr>
          <a:xfrm>
            <a:off x="658368" y="4379976"/>
            <a:ext cx="658368" cy="493776"/>
          </a:xfrm>
          <a:prstGeom prst="rect">
            <a:avLst/>
          </a:prstGeom>
          <a:solidFill>
            <a:srgbClr val="5D6B4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68096" y="4498848"/>
            <a:ext cx="411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1481328" y="4407408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3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Mobilize</a:t>
            </a:r>
            <a:endParaRPr lang="en-US" sz="1230" dirty="0"/>
          </a:p>
        </p:txBody>
      </p:sp>
      <p:sp>
        <p:nvSpPr>
          <p:cNvPr id="21" name="Text 17"/>
          <p:cNvSpPr/>
          <p:nvPr/>
        </p:nvSpPr>
        <p:spPr>
          <a:xfrm>
            <a:off x="3749040" y="4407408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Coordinate arrivals, customs, suppliers, vehicles and field base.</a:t>
            </a:r>
            <a:endParaRPr lang="en-US" sz="940" dirty="0"/>
          </a:p>
        </p:txBody>
      </p:sp>
      <p:sp>
        <p:nvSpPr>
          <p:cNvPr id="22" name="Shape 18"/>
          <p:cNvSpPr/>
          <p:nvPr/>
        </p:nvSpPr>
        <p:spPr>
          <a:xfrm>
            <a:off x="658368" y="4992624"/>
            <a:ext cx="658368" cy="493776"/>
          </a:xfrm>
          <a:prstGeom prst="rect">
            <a:avLst/>
          </a:prstGeom>
          <a:solidFill>
            <a:srgbClr val="A66A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68096" y="5111496"/>
            <a:ext cx="411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1481328" y="5020056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3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Support the shoot</a:t>
            </a:r>
            <a:endParaRPr lang="en-US" sz="1230" dirty="0"/>
          </a:p>
        </p:txBody>
      </p:sp>
      <p:sp>
        <p:nvSpPr>
          <p:cNvPr id="25" name="Text 21"/>
          <p:cNvSpPr/>
          <p:nvPr/>
        </p:nvSpPr>
        <p:spPr>
          <a:xfrm>
            <a:off x="3749040" y="5020056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 daily logistics, access, liaison and real-time issues.</a:t>
            </a:r>
            <a:endParaRPr lang="en-US" sz="940" dirty="0"/>
          </a:p>
        </p:txBody>
      </p:sp>
      <p:sp>
        <p:nvSpPr>
          <p:cNvPr id="26" name="Shape 22"/>
          <p:cNvSpPr/>
          <p:nvPr/>
        </p:nvSpPr>
        <p:spPr>
          <a:xfrm>
            <a:off x="658368" y="5605272"/>
            <a:ext cx="658368" cy="493776"/>
          </a:xfrm>
          <a:prstGeom prst="rect">
            <a:avLst/>
          </a:prstGeom>
          <a:solidFill>
            <a:srgbClr val="5D6B4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768096" y="5724144"/>
            <a:ext cx="411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1050" dirty="0"/>
          </a:p>
        </p:txBody>
      </p:sp>
      <p:sp>
        <p:nvSpPr>
          <p:cNvPr id="28" name="Text 24"/>
          <p:cNvSpPr/>
          <p:nvPr/>
        </p:nvSpPr>
        <p:spPr>
          <a:xfrm>
            <a:off x="1481328" y="5632704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3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Close out</a:t>
            </a:r>
            <a:endParaRPr lang="en-US" sz="1230" dirty="0"/>
          </a:p>
        </p:txBody>
      </p:sp>
      <p:sp>
        <p:nvSpPr>
          <p:cNvPr id="29" name="Text 25"/>
          <p:cNvSpPr/>
          <p:nvPr/>
        </p:nvSpPr>
        <p:spPr>
          <a:xfrm>
            <a:off x="3749040" y="5632704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Reconcile suppliers, close locations and support re-export.</a:t>
            </a:r>
            <a:endParaRPr lang="en-US" sz="940" dirty="0"/>
          </a:p>
        </p:txBody>
      </p:sp>
      <p:sp>
        <p:nvSpPr>
          <p:cNvPr id="30" name="Shape 26"/>
          <p:cNvSpPr/>
          <p:nvPr/>
        </p:nvSpPr>
        <p:spPr>
          <a:xfrm>
            <a:off x="658368" y="6291072"/>
            <a:ext cx="731520" cy="64008"/>
          </a:xfrm>
          <a:prstGeom prst="rect">
            <a:avLst/>
          </a:prstGeom>
          <a:solidFill>
            <a:srgbClr val="C79549"/>
          </a:solidFill>
          <a:ln w="12700">
            <a:solidFill>
              <a:srgbClr val="C79549">
                <a:alpha val="0"/>
              </a:srgbClr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1536192" y="6172200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32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Anticipate. Prepare. Translate. Deliver.</a:t>
            </a:r>
            <a:endParaRPr lang="en-US" sz="1320" dirty="0"/>
          </a:p>
        </p:txBody>
      </p:sp>
      <p:sp>
        <p:nvSpPr>
          <p:cNvPr id="32" name="Text 28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global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658368"/>
            <a:ext cx="5074920" cy="5532120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94944" y="841248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896112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2960" y="1737360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REGIONAL REACH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822960" y="2084832"/>
            <a:ext cx="431596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62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Kenya roots. East Africa reach. UAE and Canada ties.</a:t>
            </a:r>
            <a:endParaRPr lang="en-US" sz="2620" dirty="0"/>
          </a:p>
        </p:txBody>
      </p:sp>
      <p:sp>
        <p:nvSpPr>
          <p:cNvPr id="8" name="Text 4"/>
          <p:cNvSpPr/>
          <p:nvPr/>
        </p:nvSpPr>
        <p:spPr>
          <a:xfrm>
            <a:off x="822960" y="3401568"/>
            <a:ext cx="43434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38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Africa connects local production realities with international expectations, helping teams move from concept to field execution with confidence.</a:t>
            </a:r>
            <a:endParaRPr lang="en-US" sz="1380" dirty="0"/>
          </a:p>
        </p:txBody>
      </p:sp>
      <p:sp>
        <p:nvSpPr>
          <p:cNvPr id="9" name="Text 5"/>
          <p:cNvSpPr/>
          <p:nvPr/>
        </p:nvSpPr>
        <p:spPr>
          <a:xfrm>
            <a:off x="822960" y="4407408"/>
            <a:ext cx="434340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Nairobi base with regional fluency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East Africa project experience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Strong relationship ties to the UAE and Canada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Practical bridge between foreign teams and African environments</a:t>
            </a:r>
            <a:endParaRPr lang="en-US" sz="132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hero_full_ligh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20040"/>
            <a:ext cx="1298448" cy="62727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1051560"/>
            <a:ext cx="4114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PLAN AFRICA</a:t>
            </a:r>
            <a:endParaRPr lang="en-US" sz="850" dirty="0"/>
          </a:p>
        </p:txBody>
      </p:sp>
      <p:sp>
        <p:nvSpPr>
          <p:cNvPr id="5" name="Text 1"/>
          <p:cNvSpPr/>
          <p:nvPr/>
        </p:nvSpPr>
        <p:spPr>
          <a:xfrm>
            <a:off x="658368" y="1389888"/>
            <a:ext cx="5486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local intelligence behind the production</a:t>
            </a:r>
            <a:endParaRPr lang="en-US" sz="3000" dirty="0"/>
          </a:p>
        </p:txBody>
      </p:sp>
      <p:sp>
        <p:nvSpPr>
          <p:cNvPr id="6" name="Shape 2"/>
          <p:cNvSpPr/>
          <p:nvPr/>
        </p:nvSpPr>
        <p:spPr>
          <a:xfrm>
            <a:off x="749808" y="2542032"/>
            <a:ext cx="73152" cy="530352"/>
          </a:xfrm>
          <a:prstGeom prst="rect">
            <a:avLst/>
          </a:prstGeom>
          <a:solidFill>
            <a:srgbClr val="A66A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32688" y="2523744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25+ years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932688" y="2798064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Across all aspects of the film industry</a:t>
            </a:r>
            <a:endParaRPr lang="en-US" sz="1080" dirty="0"/>
          </a:p>
        </p:txBody>
      </p:sp>
      <p:sp>
        <p:nvSpPr>
          <p:cNvPr id="9" name="Shape 5"/>
          <p:cNvSpPr/>
          <p:nvPr/>
        </p:nvSpPr>
        <p:spPr>
          <a:xfrm>
            <a:off x="749808" y="3383280"/>
            <a:ext cx="73152" cy="530352"/>
          </a:xfrm>
          <a:prstGeom prst="rect">
            <a:avLst/>
          </a:prstGeom>
          <a:solidFill>
            <a:srgbClr val="5D6B4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32688" y="3364992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Local access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932688" y="3639312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Permissions, communities, locations and operating realities</a:t>
            </a:r>
            <a:endParaRPr lang="en-US" sz="1080" dirty="0"/>
          </a:p>
        </p:txBody>
      </p:sp>
      <p:sp>
        <p:nvSpPr>
          <p:cNvPr id="12" name="Shape 8"/>
          <p:cNvSpPr/>
          <p:nvPr/>
        </p:nvSpPr>
        <p:spPr>
          <a:xfrm>
            <a:off x="749808" y="4224528"/>
            <a:ext cx="73152" cy="530352"/>
          </a:xfrm>
          <a:prstGeom prst="rect">
            <a:avLst/>
          </a:prstGeom>
          <a:solidFill>
            <a:srgbClr val="A66A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32688" y="4206240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Anticipatory planning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932688" y="4480560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Understanding what teams need before they need it</a:t>
            </a:r>
            <a:endParaRPr lang="en-US" sz="1080" dirty="0"/>
          </a:p>
        </p:txBody>
      </p:sp>
      <p:sp>
        <p:nvSpPr>
          <p:cNvPr id="15" name="Shape 11"/>
          <p:cNvSpPr/>
          <p:nvPr/>
        </p:nvSpPr>
        <p:spPr>
          <a:xfrm>
            <a:off x="6327648" y="2962656"/>
            <a:ext cx="73152" cy="530352"/>
          </a:xfrm>
          <a:prstGeom prst="rect">
            <a:avLst/>
          </a:prstGeom>
          <a:solidFill>
            <a:srgbClr val="5D6B4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510528" y="2944368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Social impact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510528" y="3218688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Original films rooted in women, youth, hope and change</a:t>
            </a:r>
            <a:endParaRPr lang="en-US" sz="1080" dirty="0"/>
          </a:p>
        </p:txBody>
      </p:sp>
      <p:sp>
        <p:nvSpPr>
          <p:cNvPr id="18" name="Shape 14"/>
          <p:cNvSpPr/>
          <p:nvPr/>
        </p:nvSpPr>
        <p:spPr>
          <a:xfrm>
            <a:off x="6327648" y="3803904"/>
            <a:ext cx="73152" cy="530352"/>
          </a:xfrm>
          <a:prstGeom prst="rect">
            <a:avLst/>
          </a:prstGeom>
          <a:solidFill>
            <a:srgbClr val="A66A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510528" y="3785616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Field capacity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6510528" y="405993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Film and non-film logistics for African projects</a:t>
            </a:r>
            <a:endParaRPr lang="en-US" sz="1080" dirty="0"/>
          </a:p>
        </p:txBody>
      </p:sp>
      <p:sp>
        <p:nvSpPr>
          <p:cNvPr id="21" name="Shape 17"/>
          <p:cNvSpPr/>
          <p:nvPr/>
        </p:nvSpPr>
        <p:spPr>
          <a:xfrm>
            <a:off x="658368" y="5650992"/>
            <a:ext cx="10899648" cy="685800"/>
          </a:xfrm>
          <a:prstGeom prst="rect">
            <a:avLst/>
          </a:prstGeom>
          <a:solidFill>
            <a:srgbClr val="2F2B25">
              <a:alpha val="96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960120" y="5879592"/>
            <a:ext cx="10287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Plan Africa there will be no need for Plan B.</a:t>
            </a:r>
            <a:endParaRPr lang="en-US" sz="1900" dirty="0"/>
          </a:p>
        </p:txBody>
      </p:sp>
      <p:sp>
        <p:nvSpPr>
          <p:cNvPr id="23" name="Text 19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F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women_bottom_strip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7720"/>
            <a:ext cx="12191695" cy="2240280"/>
          </a:xfrm>
          <a:prstGeom prst="rect">
            <a:avLst/>
          </a:prstGeom>
        </p:spPr>
      </p:pic>
      <p:pic>
        <p:nvPicPr>
          <p:cNvPr id="3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749808"/>
            <a:ext cx="2926080" cy="14135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9808" y="2578608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CONTACT</a:t>
            </a:r>
            <a:endParaRPr lang="en-US" sz="850" dirty="0"/>
          </a:p>
        </p:txBody>
      </p:sp>
      <p:sp>
        <p:nvSpPr>
          <p:cNvPr id="5" name="Text 1"/>
          <p:cNvSpPr/>
          <p:nvPr/>
        </p:nvSpPr>
        <p:spPr>
          <a:xfrm>
            <a:off x="749808" y="2926080"/>
            <a:ext cx="50292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Plan Africa Productions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768096" y="3566160"/>
            <a:ext cx="4297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65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Your Africa Production Partner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6537960" y="987552"/>
            <a:ext cx="1463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Website</a:t>
            </a:r>
            <a:endParaRPr lang="en-US" sz="1100" dirty="0"/>
          </a:p>
        </p:txBody>
      </p:sp>
      <p:sp>
        <p:nvSpPr>
          <p:cNvPr id="8" name="Text 4"/>
          <p:cNvSpPr/>
          <p:nvPr/>
        </p:nvSpPr>
        <p:spPr>
          <a:xfrm>
            <a:off x="6537960" y="1261872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5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6537960" y="1828800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Primary contact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6537960" y="2103120"/>
            <a:ext cx="4343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5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Shiko@PlanAfricaProductions.com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537960" y="2670048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General email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37960" y="2944368"/>
            <a:ext cx="4206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5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info@planafricaproductions.com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537960" y="3511296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Address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6537960" y="3785616"/>
            <a:ext cx="4343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3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 Box 21448 Ngong Road, Nairobi, 00505</a:t>
            </a:r>
            <a:endParaRPr lang="en-US" sz="1320" dirty="0"/>
          </a:p>
        </p:txBody>
      </p:sp>
      <p:sp>
        <p:nvSpPr>
          <p:cNvPr id="15" name="Text 11"/>
          <p:cNvSpPr/>
          <p:nvPr/>
        </p:nvSpPr>
        <p:spPr>
          <a:xfrm>
            <a:off x="777240" y="5879592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650" b="1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Plan Africa there will be no need for Plan B.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F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location_right_tal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0" y="0"/>
            <a:ext cx="652241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532120" cy="6858000"/>
          </a:xfrm>
          <a:prstGeom prst="rect">
            <a:avLst/>
          </a:prstGeom>
          <a:solidFill>
            <a:srgbClr val="FCFAF5"/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4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347472"/>
            <a:ext cx="1371600" cy="6626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6928" y="1325880"/>
            <a:ext cx="4114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BRAND PLATFORM</a:t>
            </a:r>
            <a:endParaRPr lang="en-US" sz="850" dirty="0"/>
          </a:p>
        </p:txBody>
      </p:sp>
      <p:sp>
        <p:nvSpPr>
          <p:cNvPr id="6" name="Text 2"/>
          <p:cNvSpPr/>
          <p:nvPr/>
        </p:nvSpPr>
        <p:spPr>
          <a:xfrm>
            <a:off x="566928" y="1691640"/>
            <a:ext cx="4800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Local knowledge.</a:t>
            </a:r>
            <a:endParaRPr lang="en-US" sz="3100" dirty="0"/>
          </a:p>
          <a:p>
            <a:pPr indent="0" marL="0">
              <a:buNone/>
            </a:pPr>
            <a:r>
              <a:rPr lang="en-US" sz="31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Global production standards.</a:t>
            </a:r>
            <a:endParaRPr lang="en-US" sz="3100" dirty="0"/>
          </a:p>
        </p:txBody>
      </p:sp>
      <p:sp>
        <p:nvSpPr>
          <p:cNvPr id="7" name="Text 3"/>
          <p:cNvSpPr/>
          <p:nvPr/>
        </p:nvSpPr>
        <p:spPr>
          <a:xfrm>
            <a:off x="594360" y="347472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6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Africa translates complex African production environments into clear, workable plans - so clients can focus on the story, the shot and the vision.</a:t>
            </a:r>
            <a:endParaRPr lang="en-US" sz="1620" dirty="0"/>
          </a:p>
        </p:txBody>
      </p:sp>
      <p:sp>
        <p:nvSpPr>
          <p:cNvPr id="8" name="Shape 4"/>
          <p:cNvSpPr/>
          <p:nvPr/>
        </p:nvSpPr>
        <p:spPr>
          <a:xfrm>
            <a:off x="594360" y="4681728"/>
            <a:ext cx="749808" cy="64008"/>
          </a:xfrm>
          <a:prstGeom prst="rect">
            <a:avLst/>
          </a:prstGeom>
          <a:solidFill>
            <a:srgbClr val="A66A4D"/>
          </a:solidFill>
          <a:ln w="12700">
            <a:solidFill>
              <a:srgbClr val="A66A4D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94360" y="4956048"/>
            <a:ext cx="4617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Primary positioning: Your Africa Production Partner</a:t>
            </a:r>
            <a:endParaRPr lang="en-US" sz="1420" dirty="0"/>
          </a:p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Emotional anchor: Rooted Stories. Global Screens.</a:t>
            </a:r>
            <a:endParaRPr lang="en-US" sz="1420" dirty="0"/>
          </a:p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Operational promise: No Plan B needed.</a:t>
            </a:r>
            <a:endParaRPr lang="en-US" sz="142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global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355080" y="658368"/>
            <a:ext cx="5074920" cy="5596128"/>
          </a:xfrm>
          <a:prstGeom prst="rect">
            <a:avLst/>
          </a:prstGeom>
          <a:solidFill>
            <a:srgbClr val="FCFAF5">
              <a:alpha val="98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374904" y="219456"/>
            <a:ext cx="1490472" cy="706076"/>
          </a:xfrm>
          <a:prstGeom prst="roundRect">
            <a:avLst>
              <a:gd name="adj" fmla="val 5180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274320"/>
            <a:ext cx="1234440" cy="5963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20840" y="987552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WE ARE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6720840" y="1325880"/>
            <a:ext cx="43434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Kenyan base with regional reach and international fluency</a:t>
            </a:r>
            <a:endParaRPr lang="en-US" sz="2600" dirty="0"/>
          </a:p>
        </p:txBody>
      </p:sp>
      <p:sp>
        <p:nvSpPr>
          <p:cNvPr id="8" name="Text 4"/>
          <p:cNvSpPr/>
          <p:nvPr/>
        </p:nvSpPr>
        <p:spPr>
          <a:xfrm>
            <a:off x="6720840" y="2761488"/>
            <a:ext cx="4297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5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Based in Nairobi, Plan Africa bridges international expectations with African operating realities across East Africa, supported by strong ties to the UAE and Canada.</a:t>
            </a:r>
            <a:endParaRPr lang="en-US" sz="1520" dirty="0"/>
          </a:p>
        </p:txBody>
      </p:sp>
      <p:sp>
        <p:nvSpPr>
          <p:cNvPr id="9" name="Text 5"/>
          <p:cNvSpPr/>
          <p:nvPr/>
        </p:nvSpPr>
        <p:spPr>
          <a:xfrm>
            <a:off x="6720840" y="3822192"/>
            <a:ext cx="4343400" cy="1508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4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25+ years across the film industry</a:t>
            </a:r>
            <a:endParaRPr lang="en-US" sz="14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4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Original productions with social impact purpose</a:t>
            </a:r>
            <a:endParaRPr lang="en-US" sz="14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4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Full ground support for foreign shoots</a:t>
            </a:r>
            <a:endParaRPr lang="en-US" sz="14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4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Field logistics for film and non-film projects</a:t>
            </a:r>
            <a:endParaRPr lang="en-US" sz="1420" dirty="0"/>
          </a:p>
        </p:txBody>
      </p:sp>
      <p:sp>
        <p:nvSpPr>
          <p:cNvPr id="10" name="Shape 6"/>
          <p:cNvSpPr/>
          <p:nvPr/>
        </p:nvSpPr>
        <p:spPr>
          <a:xfrm>
            <a:off x="6720840" y="5532120"/>
            <a:ext cx="822960" cy="64008"/>
          </a:xfrm>
          <a:prstGeom prst="rect">
            <a:avLst/>
          </a:prstGeom>
          <a:solidFill>
            <a:srgbClr val="A66A4D"/>
          </a:solidFill>
          <a:ln w="12700">
            <a:solidFill>
              <a:srgbClr val="A66A4D">
                <a:alpha val="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720840" y="5715000"/>
            <a:ext cx="4343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25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trusted local interface between international ambition and African operating reality.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women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621792"/>
            <a:ext cx="5212080" cy="5532120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94944" y="795528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850392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2960" y="1655064"/>
            <a:ext cx="45537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ORIGINAL PRODUCTIONS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822960" y="1984248"/>
            <a:ext cx="4553712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65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Films with purpose, dignity and social impact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822960" y="3282696"/>
            <a:ext cx="45537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Africa creates stories that show strength, change and possibility from the ground up.</a:t>
            </a:r>
            <a:endParaRPr lang="en-US" sz="1420" dirty="0"/>
          </a:p>
        </p:txBody>
      </p:sp>
      <p:sp>
        <p:nvSpPr>
          <p:cNvPr id="9" name="Text 5"/>
          <p:cNvSpPr/>
          <p:nvPr/>
        </p:nvSpPr>
        <p:spPr>
          <a:xfrm>
            <a:off x="822960" y="4325112"/>
            <a:ext cx="4553712" cy="1508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Women's rights and empowerment</a:t>
            </a:r>
            <a:endParaRPr lang="en-US" sz="135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Success stories and practical change</a:t>
            </a:r>
            <a:endParaRPr lang="en-US" sz="135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Youth, hope and the next generation</a:t>
            </a:r>
            <a:endParaRPr lang="en-US" sz="135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Human-centered stories for global audiences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logistics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566928"/>
            <a:ext cx="5321808" cy="5650992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94944" y="740664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795528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22960" y="160020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SUPPORT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822960" y="1929384"/>
            <a:ext cx="466344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75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 focus on the shot. We handle the ground.</a:t>
            </a:r>
            <a:endParaRPr lang="en-US" sz="2750" dirty="0"/>
          </a:p>
        </p:txBody>
      </p:sp>
      <p:sp>
        <p:nvSpPr>
          <p:cNvPr id="8" name="Text 4"/>
          <p:cNvSpPr/>
          <p:nvPr/>
        </p:nvSpPr>
        <p:spPr>
          <a:xfrm>
            <a:off x="822960" y="3227832"/>
            <a:ext cx="4663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foreign films, documentaries, television, commercials and institutional productions, Plan Africa manages the local realities that determine whether a shoot moves smoothly.</a:t>
            </a:r>
            <a:endParaRPr lang="en-US" sz="1420" dirty="0"/>
          </a:p>
        </p:txBody>
      </p:sp>
      <p:sp>
        <p:nvSpPr>
          <p:cNvPr id="9" name="Text 5"/>
          <p:cNvSpPr/>
          <p:nvPr/>
        </p:nvSpPr>
        <p:spPr>
          <a:xfrm>
            <a:off x="822960" y="4407408"/>
            <a:ext cx="4663440" cy="1490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Scouting, site selection and access</a:t>
            </a:r>
            <a:endParaRPr lang="en-US" sz="136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Permits, permissions and local liaison</a:t>
            </a:r>
            <a:endParaRPr lang="en-US" sz="136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Crew, equipment, transport and welfare</a:t>
            </a:r>
            <a:endParaRPr lang="en-US" sz="136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Daily troubleshooting from arrival to wrap</a:t>
            </a:r>
            <a:endParaRPr lang="en-US" sz="136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F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hero_top_banner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205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9184" y="265176"/>
            <a:ext cx="1490472" cy="706076"/>
          </a:xfrm>
          <a:prstGeom prst="roundRect">
            <a:avLst>
              <a:gd name="adj" fmla="val 5180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4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"/>
            <a:ext cx="1234440" cy="5963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8368" y="2487168"/>
            <a:ext cx="4114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SERVICE SUITE</a:t>
            </a:r>
            <a:endParaRPr lang="en-US" sz="850" dirty="0"/>
          </a:p>
        </p:txBody>
      </p:sp>
      <p:sp>
        <p:nvSpPr>
          <p:cNvPr id="6" name="Text 2"/>
          <p:cNvSpPr/>
          <p:nvPr/>
        </p:nvSpPr>
        <p:spPr>
          <a:xfrm>
            <a:off x="658368" y="2816352"/>
            <a:ext cx="5349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Film shoot planning and support services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685800" y="3602736"/>
            <a:ext cx="4937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complete ground-services platform for productions in Africa.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5800" y="4133088"/>
            <a:ext cx="822960" cy="64008"/>
          </a:xfrm>
          <a:prstGeom prst="rect">
            <a:avLst/>
          </a:prstGeom>
          <a:solidFill>
            <a:srgbClr val="A66A4D"/>
          </a:solidFill>
          <a:ln w="12700">
            <a:solidFill>
              <a:srgbClr val="A66A4D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85800" y="4407408"/>
            <a:ext cx="516636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Built for productions that need speed, confidence and local clarity.</a:t>
            </a:r>
            <a:endParaRPr lang="en-US" sz="138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Designed to protect shooting time and reduce operational uncertainty.</a:t>
            </a:r>
            <a:endParaRPr lang="en-US" sz="138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Supported by deep local industry knowledge and practical field experience.</a:t>
            </a:r>
            <a:endParaRPr lang="en-US" sz="1380" dirty="0"/>
          </a:p>
        </p:txBody>
      </p:sp>
      <p:sp>
        <p:nvSpPr>
          <p:cNvPr id="10" name="Shape 6"/>
          <p:cNvSpPr/>
          <p:nvPr/>
        </p:nvSpPr>
        <p:spPr>
          <a:xfrm>
            <a:off x="6446520" y="2395728"/>
            <a:ext cx="5074920" cy="3794760"/>
          </a:xfrm>
          <a:prstGeom prst="rect">
            <a:avLst/>
          </a:prstGeom>
          <a:solidFill>
            <a:srgbClr val="FCFAF5"/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784848" y="2670048"/>
            <a:ext cx="3840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support chain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784848" y="2999232"/>
            <a:ext cx="685800" cy="45720"/>
          </a:xfrm>
          <a:prstGeom prst="rect">
            <a:avLst/>
          </a:prstGeom>
          <a:solidFill>
            <a:srgbClr val="C79549"/>
          </a:solidFill>
          <a:ln w="12700">
            <a:solidFill>
              <a:srgbClr val="C79549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784848" y="3246120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850" dirty="0"/>
          </a:p>
        </p:txBody>
      </p:sp>
      <p:sp>
        <p:nvSpPr>
          <p:cNvPr id="14" name="Text 10"/>
          <p:cNvSpPr/>
          <p:nvPr/>
        </p:nvSpPr>
        <p:spPr>
          <a:xfrm>
            <a:off x="7242048" y="3227832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Planning</a:t>
            </a:r>
            <a:endParaRPr lang="en-US" sz="1150" dirty="0"/>
          </a:p>
        </p:txBody>
      </p:sp>
      <p:sp>
        <p:nvSpPr>
          <p:cNvPr id="15" name="Text 11"/>
          <p:cNvSpPr/>
          <p:nvPr/>
        </p:nvSpPr>
        <p:spPr>
          <a:xfrm>
            <a:off x="8549640" y="3227832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Feasibility, budgets, schedules and supplier plans</a:t>
            </a:r>
            <a:endParaRPr lang="en-US" sz="880" dirty="0"/>
          </a:p>
        </p:txBody>
      </p:sp>
      <p:sp>
        <p:nvSpPr>
          <p:cNvPr id="16" name="Text 12"/>
          <p:cNvSpPr/>
          <p:nvPr/>
        </p:nvSpPr>
        <p:spPr>
          <a:xfrm>
            <a:off x="6784848" y="3685032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5D6B4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242048" y="3666744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Locations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8549640" y="3666744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Scouting, site selection, access and alternatives</a:t>
            </a:r>
            <a:endParaRPr lang="en-US" sz="880" dirty="0"/>
          </a:p>
        </p:txBody>
      </p:sp>
      <p:sp>
        <p:nvSpPr>
          <p:cNvPr id="19" name="Text 15"/>
          <p:cNvSpPr/>
          <p:nvPr/>
        </p:nvSpPr>
        <p:spPr>
          <a:xfrm>
            <a:off x="6784848" y="4123944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50" dirty="0"/>
          </a:p>
        </p:txBody>
      </p:sp>
      <p:sp>
        <p:nvSpPr>
          <p:cNvPr id="20" name="Text 16"/>
          <p:cNvSpPr/>
          <p:nvPr/>
        </p:nvSpPr>
        <p:spPr>
          <a:xfrm>
            <a:off x="7242048" y="4105656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Permissions</a:t>
            </a:r>
            <a:endParaRPr lang="en-US" sz="1150" dirty="0"/>
          </a:p>
        </p:txBody>
      </p:sp>
      <p:sp>
        <p:nvSpPr>
          <p:cNvPr id="21" name="Text 17"/>
          <p:cNvSpPr/>
          <p:nvPr/>
        </p:nvSpPr>
        <p:spPr>
          <a:xfrm>
            <a:off x="8549640" y="4105656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Permits, authorities, communities and landowners</a:t>
            </a:r>
            <a:endParaRPr lang="en-US" sz="880" dirty="0"/>
          </a:p>
        </p:txBody>
      </p:sp>
      <p:sp>
        <p:nvSpPr>
          <p:cNvPr id="22" name="Text 18"/>
          <p:cNvSpPr/>
          <p:nvPr/>
        </p:nvSpPr>
        <p:spPr>
          <a:xfrm>
            <a:off x="6784848" y="4562856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5D6B4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50" dirty="0"/>
          </a:p>
        </p:txBody>
      </p:sp>
      <p:sp>
        <p:nvSpPr>
          <p:cNvPr id="23" name="Text 19"/>
          <p:cNvSpPr/>
          <p:nvPr/>
        </p:nvSpPr>
        <p:spPr>
          <a:xfrm>
            <a:off x="7242048" y="4544568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Crew</a:t>
            </a:r>
            <a:endParaRPr lang="en-US" sz="1150" dirty="0"/>
          </a:p>
        </p:txBody>
      </p:sp>
      <p:sp>
        <p:nvSpPr>
          <p:cNvPr id="24" name="Text 20"/>
          <p:cNvSpPr/>
          <p:nvPr/>
        </p:nvSpPr>
        <p:spPr>
          <a:xfrm>
            <a:off x="8549640" y="4544568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Fixers, field producers, managers and local specialists</a:t>
            </a:r>
            <a:endParaRPr lang="en-US" sz="880" dirty="0"/>
          </a:p>
        </p:txBody>
      </p:sp>
      <p:sp>
        <p:nvSpPr>
          <p:cNvPr id="25" name="Text 21"/>
          <p:cNvSpPr/>
          <p:nvPr/>
        </p:nvSpPr>
        <p:spPr>
          <a:xfrm>
            <a:off x="6784848" y="5001768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A66A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50" dirty="0"/>
          </a:p>
        </p:txBody>
      </p:sp>
      <p:sp>
        <p:nvSpPr>
          <p:cNvPr id="26" name="Text 22"/>
          <p:cNvSpPr/>
          <p:nvPr/>
        </p:nvSpPr>
        <p:spPr>
          <a:xfrm>
            <a:off x="7242048" y="4983480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Equipment</a:t>
            </a:r>
            <a:endParaRPr lang="en-US" sz="1150" dirty="0"/>
          </a:p>
        </p:txBody>
      </p:sp>
      <p:sp>
        <p:nvSpPr>
          <p:cNvPr id="27" name="Text 23"/>
          <p:cNvSpPr/>
          <p:nvPr/>
        </p:nvSpPr>
        <p:spPr>
          <a:xfrm>
            <a:off x="8549640" y="4983480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Temporary import, clearance, storage and re-export</a:t>
            </a:r>
            <a:endParaRPr lang="en-US" sz="880" dirty="0"/>
          </a:p>
        </p:txBody>
      </p:sp>
      <p:sp>
        <p:nvSpPr>
          <p:cNvPr id="28" name="Text 24"/>
          <p:cNvSpPr/>
          <p:nvPr/>
        </p:nvSpPr>
        <p:spPr>
          <a:xfrm>
            <a:off x="6784848" y="5440680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5D6B4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50" dirty="0"/>
          </a:p>
        </p:txBody>
      </p:sp>
      <p:sp>
        <p:nvSpPr>
          <p:cNvPr id="29" name="Text 25"/>
          <p:cNvSpPr/>
          <p:nvPr/>
        </p:nvSpPr>
        <p:spPr>
          <a:xfrm>
            <a:off x="7242048" y="5422392"/>
            <a:ext cx="1234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A66A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Logistics</a:t>
            </a:r>
            <a:endParaRPr lang="en-US" sz="1150" dirty="0"/>
          </a:p>
        </p:txBody>
      </p:sp>
      <p:sp>
        <p:nvSpPr>
          <p:cNvPr id="30" name="Text 26"/>
          <p:cNvSpPr/>
          <p:nvPr/>
        </p:nvSpPr>
        <p:spPr>
          <a:xfrm>
            <a:off x="8549640" y="5422392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Transport, accommodation, catering and field welfare</a:t>
            </a:r>
            <a:endParaRPr lang="en-US" sz="880" dirty="0"/>
          </a:p>
        </p:txBody>
      </p:sp>
      <p:sp>
        <p:nvSpPr>
          <p:cNvPr id="31" name="Text 27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4A3B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location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629400" y="594360"/>
            <a:ext cx="4892040" cy="5623560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821424" y="768096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822960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49440" y="1627632"/>
            <a:ext cx="4233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LOCATIONS AND PERMISSIONS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6949440" y="1956816"/>
            <a:ext cx="4233672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idea to accessible location</a:t>
            </a:r>
            <a:endParaRPr lang="en-US" sz="2700" dirty="0"/>
          </a:p>
        </p:txBody>
      </p:sp>
      <p:sp>
        <p:nvSpPr>
          <p:cNvPr id="8" name="Text 4"/>
          <p:cNvSpPr/>
          <p:nvPr/>
        </p:nvSpPr>
        <p:spPr>
          <a:xfrm>
            <a:off x="6949440" y="3127248"/>
            <a:ext cx="423367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43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Africa helps productions find, assess, negotiate and secure the locations that best support the creative vision.</a:t>
            </a:r>
            <a:endParaRPr lang="en-US" sz="1430" dirty="0"/>
          </a:p>
        </p:txBody>
      </p:sp>
      <p:sp>
        <p:nvSpPr>
          <p:cNvPr id="9" name="Text 5"/>
          <p:cNvSpPr/>
          <p:nvPr/>
        </p:nvSpPr>
        <p:spPr>
          <a:xfrm>
            <a:off x="6949440" y="4215384"/>
            <a:ext cx="4233672" cy="16824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Location scouting, photography and video previews</a:t>
            </a:r>
            <a:endParaRPr lang="en-US" sz="136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Government, county, park, private land and community access</a:t>
            </a:r>
            <a:endParaRPr lang="en-US" sz="136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Drone, restricted-area and special-use coordination where applicable</a:t>
            </a:r>
            <a:endParaRPr lang="en-US" sz="136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6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Stakeholder engagement and local protocols</a:t>
            </a:r>
            <a:endParaRPr lang="en-US" sz="136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logistics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355080" y="594360"/>
            <a:ext cx="5166360" cy="5623560"/>
          </a:xfrm>
          <a:prstGeom prst="rect">
            <a:avLst/>
          </a:prstGeom>
          <a:solidFill>
            <a:srgbClr val="2F2B25">
              <a:alpha val="92000"/>
            </a:srgbClr>
          </a:solidFill>
          <a:ln w="12700">
            <a:solidFill>
              <a:srgbClr val="2F2B25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547104" y="768096"/>
            <a:ext cx="1408176" cy="666319"/>
          </a:xfrm>
          <a:prstGeom prst="roundRect">
            <a:avLst>
              <a:gd name="adj" fmla="val 5489"/>
            </a:avLst>
          </a:prstGeom>
          <a:solidFill>
            <a:srgbClr val="FCFAF5">
              <a:alpha val="96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5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822960"/>
            <a:ext cx="1152144" cy="5565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75120" y="1627632"/>
            <a:ext cx="45079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EQUIPMENT AND MOVEMENT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6675120" y="1956816"/>
            <a:ext cx="450799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650" b="1" dirty="0">
                <a:solidFill>
                  <a:srgbClr val="FCFAF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Temporary import, clearance and field movement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6675120" y="3282696"/>
            <a:ext cx="4507992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Africa plans the path of equipment and people before the first case reaches the ground.</a:t>
            </a:r>
            <a:endParaRPr lang="en-US" sz="1420" dirty="0"/>
          </a:p>
        </p:txBody>
      </p:sp>
      <p:sp>
        <p:nvSpPr>
          <p:cNvPr id="9" name="Text 5"/>
          <p:cNvSpPr/>
          <p:nvPr/>
        </p:nvSpPr>
        <p:spPr>
          <a:xfrm>
            <a:off x="6675120" y="4288536"/>
            <a:ext cx="4507992" cy="16093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Cameras, lenses, drones, lighting, grip, sound and specialist gear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Customs documentation and airport arrival support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Secure transport, storage and equipment protection</a:t>
            </a:r>
            <a:endParaRPr lang="en-US" sz="132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2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4x4s, drivers, fuel, routes and remote-area contingencies</a:t>
            </a:r>
            <a:endParaRPr lang="en-US" sz="1320" dirty="0"/>
          </a:p>
        </p:txBody>
      </p:sp>
      <p:sp>
        <p:nvSpPr>
          <p:cNvPr id="10" name="Text 6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a_build/slide_images/hero_full_dar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58368" y="685800"/>
            <a:ext cx="5166360" cy="5486400"/>
          </a:xfrm>
          <a:prstGeom prst="rect">
            <a:avLst/>
          </a:prstGeom>
          <a:solidFill>
            <a:srgbClr val="FCFAF5">
              <a:alpha val="98000"/>
            </a:srgbClr>
          </a:solidFill>
          <a:ln w="12700">
            <a:solidFill>
              <a:srgbClr val="FCFAF5">
                <a:alpha val="0"/>
              </a:srgbClr>
            </a:solidFill>
            <a:prstDash val="solid"/>
          </a:ln>
        </p:spPr>
      </p:sp>
      <p:pic>
        <p:nvPicPr>
          <p:cNvPr id="4" name="Image 1" descr="/mnt/data/pa_build/assets/plan_africa_logo_transpare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914400"/>
            <a:ext cx="1152144" cy="5565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5840" y="1755648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C7954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CREW WELFARE AND LOCAL LOGISTICS</a:t>
            </a:r>
            <a:endParaRPr lang="en-US" sz="850" dirty="0"/>
          </a:p>
        </p:txBody>
      </p:sp>
      <p:sp>
        <p:nvSpPr>
          <p:cNvPr id="6" name="Text 2"/>
          <p:cNvSpPr/>
          <p:nvPr/>
        </p:nvSpPr>
        <p:spPr>
          <a:xfrm>
            <a:off x="1005840" y="2084832"/>
            <a:ext cx="41605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4A3B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Keep the crew productive, safe and supported</a:t>
            </a:r>
            <a:endParaRPr lang="en-US" sz="2700" dirty="0"/>
          </a:p>
        </p:txBody>
      </p:sp>
      <p:sp>
        <p:nvSpPr>
          <p:cNvPr id="7" name="Text 3"/>
          <p:cNvSpPr/>
          <p:nvPr/>
        </p:nvSpPr>
        <p:spPr>
          <a:xfrm>
            <a:off x="1005840" y="3364992"/>
            <a:ext cx="4160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Accommodation, catering, transport and daily field coordination are not side issues. They are the operating base of a successful shoot.</a:t>
            </a:r>
            <a:endParaRPr lang="en-US" sz="1420" dirty="0"/>
          </a:p>
        </p:txBody>
      </p:sp>
      <p:sp>
        <p:nvSpPr>
          <p:cNvPr id="8" name="Text 4"/>
          <p:cNvSpPr/>
          <p:nvPr/>
        </p:nvSpPr>
        <p:spPr>
          <a:xfrm>
            <a:off x="1005840" y="4407408"/>
            <a:ext cx="4251960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Hotels, lodges, camps and guesthouses</a:t>
            </a:r>
            <a:endParaRPr lang="en-US" sz="135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On-set catering, craft services and water</a:t>
            </a:r>
            <a:endParaRPr lang="en-US" sz="135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Guides, translators and local liaison officers</a:t>
            </a:r>
            <a:endParaRPr lang="en-US" sz="1350" dirty="0"/>
          </a:p>
          <a:p>
            <a:pPr indent="0" marL="0">
              <a:lnSpc>
                <a:spcPct val="88000"/>
              </a:lnSpc>
              <a:buNone/>
            </a:pPr>
            <a:r>
              <a:rPr lang="en-US" sz="1350" dirty="0">
                <a:solidFill>
                  <a:srgbClr val="2F2B2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Daily movement plans and field troubleshooting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8915400" y="649224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FCFA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www.PlanAfricaProductions.com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Plan Africa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Africa Productions - Company Presentation</dc:title>
  <dc:subject>Company profile presentation</dc:subject>
  <dc:creator>Plan Africa Productions</dc:creator>
  <cp:lastModifiedBy>Plan Africa Productions</cp:lastModifiedBy>
  <cp:revision>1</cp:revision>
  <dcterms:created xsi:type="dcterms:W3CDTF">2026-06-21T11:34:23Z</dcterms:created>
  <dcterms:modified xsi:type="dcterms:W3CDTF">2026-06-21T11:34:23Z</dcterms:modified>
</cp:coreProperties>
</file>